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95" r:id="rId2"/>
    <p:sldId id="256" r:id="rId3"/>
    <p:sldId id="270" r:id="rId4"/>
    <p:sldId id="271" r:id="rId5"/>
    <p:sldId id="272" r:id="rId6"/>
    <p:sldId id="273" r:id="rId7"/>
    <p:sldId id="274" r:id="rId8"/>
    <p:sldId id="284" r:id="rId9"/>
    <p:sldId id="276" r:id="rId10"/>
    <p:sldId id="277" r:id="rId11"/>
    <p:sldId id="287" r:id="rId12"/>
    <p:sldId id="288" r:id="rId13"/>
    <p:sldId id="285" r:id="rId14"/>
    <p:sldId id="286" r:id="rId15"/>
    <p:sldId id="290" r:id="rId16"/>
    <p:sldId id="294" r:id="rId17"/>
    <p:sldId id="292" r:id="rId18"/>
    <p:sldId id="293" r:id="rId19"/>
  </p:sldIdLst>
  <p:sldSz cx="9144000" cy="6858000" type="screen4x3"/>
  <p:notesSz cx="6724650" cy="97742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312" y="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3BA9C-0DFE-4540-9087-DDC26ADC5FAC}" type="datetimeFigureOut">
              <a:rPr lang="it-IT" smtClean="0"/>
              <a:t>21/10/2015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DCBF9-9FBB-4F8F-924C-FF141694F2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6467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DCBF9-9FBB-4F8F-924C-FF141694F2BE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089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07D79-14BE-45A8-85BF-1FB2BCB57E41}" type="datetime1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0538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298E5-77E6-44E3-9B72-C3C61DF822EA}" type="datetime1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629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F6E9-91B8-4723-A4E0-62A59AF06E6F}" type="datetime1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472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3B2E-A084-4C8C-83CB-1D63646381C6}" type="datetime1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5786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7F00C-3814-4A43-A12D-8C1DBD1F5541}" type="datetime1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374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84E0-CB4A-4854-8F9B-410F45996633}" type="datetime1">
              <a:rPr lang="it-IT" smtClean="0"/>
              <a:t>21/10/2015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04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77BC-2CFD-48AC-A5E4-EDD62DE33F20}" type="datetime1">
              <a:rPr lang="it-IT" smtClean="0"/>
              <a:t>21/10/2015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3184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9B83-F15F-44CD-8076-9221483E20C8}" type="datetime1">
              <a:rPr lang="it-IT" smtClean="0"/>
              <a:t>21/10/2015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192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6EF0-C38B-4C83-AD61-582ED2691223}" type="datetime1">
              <a:rPr lang="it-IT" smtClean="0"/>
              <a:t>21/10/2015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9052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23B5-6CAD-47B5-9588-05480C2F3A32}" type="datetime1">
              <a:rPr lang="it-IT" smtClean="0"/>
              <a:t>21/10/2015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4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4CE7-8495-4AF1-B0BF-EE76189A9F26}" type="datetime1">
              <a:rPr lang="it-IT" smtClean="0"/>
              <a:t>21/10/2015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3433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2812F-6430-4E28-9424-1E9915807D03}" type="datetime1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230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inps.i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5472607"/>
          </a:xfrm>
        </p:spPr>
        <p:txBody>
          <a:bodyPr>
            <a:noAutofit/>
          </a:bodyPr>
          <a:lstStyle/>
          <a:p>
            <a:r>
              <a:rPr lang="it-IT" sz="3200" dirty="0" smtClean="0"/>
              <a:t>Nota di rettifica emessa con addebito ECCEDENZE CONGUAGLI CIG  ECGO-ECGS</a:t>
            </a:r>
            <a:br>
              <a:rPr lang="it-IT" sz="3200" dirty="0" smtClean="0"/>
            </a:br>
            <a:r>
              <a:rPr lang="it-IT" sz="3200" dirty="0" smtClean="0"/>
              <a:t>esposti con causali errate </a:t>
            </a:r>
            <a:br>
              <a:rPr lang="it-IT" sz="3200" dirty="0" smtClean="0"/>
            </a:br>
            <a:r>
              <a:rPr lang="it-IT" sz="3200" dirty="0" smtClean="0"/>
              <a:t>(senza/con contributo addizionale, ecc.)</a:t>
            </a:r>
            <a:endParaRPr lang="it-IT" sz="32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5040560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88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435" y="1052736"/>
            <a:ext cx="69342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4392488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56079" y="299695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Scorrere le varie pagine cliccando su Conferma fino alla schermata che contiene i Dati retributivi: cliccare sull’icona a matita per accedere e modificare i dati retributivi</a:t>
            </a:r>
            <a:endParaRPr lang="it-IT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810" y="4086225"/>
            <a:ext cx="55054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0585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4608512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590311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Caso 1</a:t>
            </a:r>
          </a:p>
          <a:p>
            <a:pPr algn="ctr"/>
            <a:endParaRPr lang="it-IT" dirty="0" smtClean="0"/>
          </a:p>
          <a:p>
            <a:r>
              <a:rPr lang="it-IT" dirty="0" smtClean="0"/>
              <a:t>L’azienda ha indicato un’autorizzazione che prevede il contributo addizionale ma ha valorizzato la causale G400 (recupero per CIG che non prevede il contributo addizionale)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20888"/>
            <a:ext cx="77819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4088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182277" y="6309320"/>
            <a:ext cx="4536504" cy="365125"/>
          </a:xfrm>
        </p:spPr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747404" y="620688"/>
            <a:ext cx="7443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Soluzione Caso 1</a:t>
            </a:r>
          </a:p>
          <a:p>
            <a:pPr algn="ctr"/>
            <a:endParaRPr lang="it-IT" dirty="0"/>
          </a:p>
          <a:p>
            <a:r>
              <a:rPr lang="it-IT" dirty="0" smtClean="0"/>
              <a:t>E</a:t>
            </a:r>
            <a:r>
              <a:rPr lang="it-IT" dirty="0"/>
              <a:t>’ necessario </a:t>
            </a:r>
            <a:r>
              <a:rPr lang="it-IT" dirty="0" smtClean="0"/>
              <a:t>spostare l’importo </a:t>
            </a:r>
            <a:r>
              <a:rPr lang="it-IT" dirty="0"/>
              <a:t>indicato in </a:t>
            </a:r>
            <a:r>
              <a:rPr lang="it-IT" dirty="0" smtClean="0"/>
              <a:t>G400 nell’elemento </a:t>
            </a:r>
            <a:r>
              <a:rPr lang="it-IT" dirty="0"/>
              <a:t>Indennità Ordinaria (che verrà ricostruita nel rigo 0039</a:t>
            </a:r>
            <a:r>
              <a:rPr lang="it-IT" dirty="0" smtClean="0"/>
              <a:t>):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spuntare la voce CIG Ordinaria a Debito e selezionare la Causale E700 (o E300): NON indicare </a:t>
            </a:r>
            <a:r>
              <a:rPr lang="it-IT" dirty="0"/>
              <a:t>alcun importo, per non variare il saldo del </a:t>
            </a:r>
            <a:r>
              <a:rPr lang="it-IT" dirty="0" smtClean="0"/>
              <a:t>DM;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inserire in Indennità Ordinaria lo stesso valore indicato con la causale G400;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togliere </a:t>
            </a:r>
            <a:r>
              <a:rPr lang="it-IT" dirty="0"/>
              <a:t>la spunta da Altre A Credito in modo che venga </a:t>
            </a:r>
            <a:r>
              <a:rPr lang="it-IT" dirty="0" smtClean="0"/>
              <a:t>eliminato G400.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642" y="3356992"/>
            <a:ext cx="6619875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5758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4752528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69" y="2636912"/>
            <a:ext cx="7648575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719105" y="548680"/>
            <a:ext cx="76683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Caso 2</a:t>
            </a:r>
          </a:p>
          <a:p>
            <a:pPr algn="ctr"/>
            <a:endParaRPr lang="it-IT" dirty="0" smtClean="0"/>
          </a:p>
          <a:p>
            <a:r>
              <a:rPr lang="it-IT" dirty="0"/>
              <a:t>L’azienda ha indicato un’autorizzazione </a:t>
            </a:r>
            <a:r>
              <a:rPr lang="it-IT" dirty="0" smtClean="0"/>
              <a:t>che prevede il contributo addizionale ma ha valorizzato la causale </a:t>
            </a:r>
            <a:r>
              <a:rPr lang="it-IT" dirty="0"/>
              <a:t>G400 (recupero per CIG che non prevede il contributo addizionale) e </a:t>
            </a:r>
            <a:r>
              <a:rPr lang="it-IT" dirty="0" smtClean="0"/>
              <a:t>il contributo addizionale (E300/E700)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4248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4392488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15746" y="818086"/>
            <a:ext cx="64960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Soluzione Caso 2</a:t>
            </a:r>
          </a:p>
          <a:p>
            <a:pPr algn="ctr"/>
            <a:endParaRPr lang="it-IT" dirty="0" smtClean="0"/>
          </a:p>
          <a:p>
            <a:r>
              <a:rPr lang="it-IT" dirty="0" smtClean="0"/>
              <a:t>E’ necessario spostare l’importo indicato in G400 nell’elemento </a:t>
            </a:r>
            <a:r>
              <a:rPr lang="it-IT" dirty="0"/>
              <a:t>Indennità ordinaria </a:t>
            </a:r>
            <a:r>
              <a:rPr lang="it-IT" dirty="0" smtClean="0"/>
              <a:t>(che verrà </a:t>
            </a:r>
            <a:r>
              <a:rPr lang="it-IT" dirty="0"/>
              <a:t>ricostruito nel rigo 0039):</a:t>
            </a: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smtClean="0"/>
              <a:t>Inserire in </a:t>
            </a:r>
            <a:r>
              <a:rPr lang="it-IT" dirty="0"/>
              <a:t>Indennità Ordinaria </a:t>
            </a:r>
            <a:r>
              <a:rPr lang="it-IT" dirty="0" smtClean="0"/>
              <a:t>lo stesso valore indicato con G400;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togliere </a:t>
            </a:r>
            <a:r>
              <a:rPr lang="it-IT" dirty="0"/>
              <a:t>la spunta da Altre A Credito in modo che venga eliminato </a:t>
            </a:r>
            <a:r>
              <a:rPr lang="it-IT" dirty="0" smtClean="0"/>
              <a:t>G400.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964" y="3284984"/>
            <a:ext cx="6486525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5963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4608512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475656" y="764704"/>
            <a:ext cx="59395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Caso 3</a:t>
            </a:r>
          </a:p>
          <a:p>
            <a:pPr algn="ctr"/>
            <a:endParaRPr lang="it-IT" dirty="0" smtClean="0"/>
          </a:p>
          <a:p>
            <a:r>
              <a:rPr lang="it-IT" dirty="0"/>
              <a:t>L’azienda ha indicato un’autorizzazione che </a:t>
            </a:r>
            <a:r>
              <a:rPr lang="it-IT" dirty="0" smtClean="0"/>
              <a:t>NON prevede </a:t>
            </a:r>
            <a:r>
              <a:rPr lang="it-IT" dirty="0"/>
              <a:t>il contributo addizionale ma ha valorizzato </a:t>
            </a:r>
            <a:r>
              <a:rPr lang="it-IT" dirty="0" smtClean="0"/>
              <a:t>l’elemento Indennità Ordinaria (ricostruita nel DM virtuale come rigo 0039)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8" y="2708920"/>
            <a:ext cx="5686425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1589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411760" y="6356350"/>
            <a:ext cx="4392488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899592" y="476672"/>
            <a:ext cx="73544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/>
              <a:t>Soluzione Caso </a:t>
            </a:r>
            <a:r>
              <a:rPr lang="it-IT" dirty="0" smtClean="0"/>
              <a:t>3</a:t>
            </a:r>
            <a:endParaRPr lang="it-IT" dirty="0"/>
          </a:p>
          <a:p>
            <a:pPr algn="ctr"/>
            <a:endParaRPr lang="it-IT" dirty="0"/>
          </a:p>
          <a:p>
            <a:r>
              <a:rPr lang="it-IT" dirty="0"/>
              <a:t>E’ necessario spostare l’importo indicato </a:t>
            </a:r>
            <a:r>
              <a:rPr lang="it-IT" dirty="0" smtClean="0"/>
              <a:t>in Indennità Ordinaria nel codice G400: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spuntare la voce Altre a Credito e selezionare la Causale G400; inserire lo stesso valore presente in Indennità Ordinaria;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Togliere il valore presente in Indennità Ordinaria.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688" y="2996952"/>
            <a:ext cx="7400925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786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4608512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043608" y="764704"/>
            <a:ext cx="6895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Caso </a:t>
            </a:r>
            <a:r>
              <a:rPr lang="it-IT" dirty="0"/>
              <a:t>4</a:t>
            </a:r>
            <a:endParaRPr lang="it-IT" dirty="0" smtClean="0"/>
          </a:p>
          <a:p>
            <a:pPr algn="ctr"/>
            <a:endParaRPr lang="it-IT" dirty="0" smtClean="0"/>
          </a:p>
          <a:p>
            <a:r>
              <a:rPr lang="it-IT" dirty="0"/>
              <a:t>L’azienda ha indicato un’autorizzazione che </a:t>
            </a:r>
            <a:r>
              <a:rPr lang="it-IT" dirty="0" smtClean="0"/>
              <a:t>NON prevede </a:t>
            </a:r>
            <a:r>
              <a:rPr lang="it-IT" dirty="0"/>
              <a:t>il contributo addizionale ma ha valorizzato </a:t>
            </a:r>
            <a:r>
              <a:rPr lang="it-IT" dirty="0" smtClean="0"/>
              <a:t>l’elemento Indennità Ordinaria (ricostruita nel DM virtuale come rigo 0039) e la causale E700/E300</a:t>
            </a:r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13" y="2996952"/>
            <a:ext cx="673417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3305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411760" y="6356350"/>
            <a:ext cx="4392488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899592" y="548680"/>
            <a:ext cx="74168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/>
              <a:t>Soluzione Caso 4</a:t>
            </a:r>
          </a:p>
          <a:p>
            <a:pPr algn="ctr"/>
            <a:endParaRPr lang="it-IT" dirty="0"/>
          </a:p>
          <a:p>
            <a:r>
              <a:rPr lang="it-IT" dirty="0"/>
              <a:t>E’ necessario spostare l’importo indicato </a:t>
            </a:r>
            <a:r>
              <a:rPr lang="it-IT" dirty="0" smtClean="0"/>
              <a:t>in Indennità Ordinaria nel codice G400: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spuntare la voce Altre a Credito e selezionare la Causale G400; inserire lo stesso valore presente in Indennità Ordinaria;</a:t>
            </a:r>
          </a:p>
          <a:p>
            <a:pPr marL="285750" indent="-285750">
              <a:buFontTx/>
              <a:buChar char="-"/>
            </a:pPr>
            <a:r>
              <a:rPr lang="it-IT" dirty="0"/>
              <a:t>t</a:t>
            </a:r>
            <a:r>
              <a:rPr lang="it-IT" dirty="0" smtClean="0"/>
              <a:t>ogliere il valore presente in Indennità Ordinaria;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lasciare invariato il </a:t>
            </a:r>
            <a:r>
              <a:rPr lang="it-IT" dirty="0"/>
              <a:t>valore comunicato con </a:t>
            </a:r>
            <a:r>
              <a:rPr lang="it-IT" dirty="0" smtClean="0"/>
              <a:t>E700/E300 per non modificare il saldo del DM: </a:t>
            </a:r>
            <a:r>
              <a:rPr lang="it-IT" dirty="0"/>
              <a:t>verrà emessa rettifica a credito azienda (se l’importo supera </a:t>
            </a:r>
            <a:r>
              <a:rPr lang="it-IT" dirty="0" smtClean="0"/>
              <a:t>i 12 euro).</a:t>
            </a:r>
            <a:endParaRPr lang="it-IT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83274"/>
            <a:ext cx="7052837" cy="3030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2777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5472607"/>
          </a:xfrm>
        </p:spPr>
        <p:txBody>
          <a:bodyPr>
            <a:noAutofit/>
          </a:bodyPr>
          <a:lstStyle/>
          <a:p>
            <a:r>
              <a:rPr lang="it-IT" sz="3200" dirty="0" smtClean="0"/>
              <a:t>Nota di rettifica emessa con </a:t>
            </a:r>
            <a:r>
              <a:rPr lang="it-IT" sz="3200" smtClean="0"/>
              <a:t>addebito ECGO </a:t>
            </a:r>
            <a:r>
              <a:rPr lang="it-IT" sz="3200" dirty="0" err="1" smtClean="0"/>
              <a:t>e</a:t>
            </a:r>
            <a:r>
              <a:rPr lang="it-IT" sz="3200" dirty="0" smtClean="0"/>
              <a:t> simili per conguagli di CIG esposti con causali errate (senza/con contributo addizionale, ecc.)</a:t>
            </a:r>
            <a:endParaRPr lang="it-IT" sz="32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5040560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1614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it-IT" sz="1800" dirty="0"/>
              <a:t>Per correggere una denuncia errata, respinta dalla sede, oppure per ricalcolare una nota di rettifica,  è possibile variare la denuncia utilizzando le opzioni messe a disposizione nel sito </a:t>
            </a:r>
          </a:p>
          <a:p>
            <a:pPr marL="0" indent="0">
              <a:buNone/>
            </a:pPr>
            <a:r>
              <a:rPr lang="it-IT" sz="1800" dirty="0" smtClean="0">
                <a:hlinkClick r:id="rId2"/>
              </a:rPr>
              <a:t>www.inps.it</a:t>
            </a:r>
            <a:r>
              <a:rPr lang="it-IT" sz="1800" dirty="0" smtClean="0"/>
              <a:t> - Servizi on line - Accedi ai servizi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48880"/>
            <a:ext cx="8289751" cy="3130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979712" y="6381328"/>
            <a:ext cx="4608512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4197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327652"/>
            <a:ext cx="3708238" cy="1909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561975"/>
            <a:ext cx="2000250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365" y="1916832"/>
            <a:ext cx="1971675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051720" y="6381328"/>
            <a:ext cx="4544144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5909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206767" y="6335370"/>
            <a:ext cx="4040088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849" y="1196752"/>
            <a:ext cx="6113247" cy="3258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611560" y="739295"/>
            <a:ext cx="7390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Digitare Codice fiscale e PIN e selezionare il profilo nella maschera successiva</a:t>
            </a:r>
            <a:endParaRPr lang="it-IT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077073"/>
            <a:ext cx="4347371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0312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4416344" cy="362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062659"/>
            <a:ext cx="4391025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5436096" y="1700808"/>
            <a:ext cx="3057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Scegliere Variazione </a:t>
            </a:r>
            <a:r>
              <a:rPr lang="it-IT" dirty="0" err="1" smtClean="0"/>
              <a:t>Uniemens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885558" y="5519989"/>
            <a:ext cx="7213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Nella maschera successiva indicare il codice fiscale aziendale e selezionare il periodo da variare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544207" y="6381328"/>
            <a:ext cx="3896072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5249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052736"/>
            <a:ext cx="543877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3048000"/>
            <a:ext cx="88582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251521" y="4293096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Selezionare la </a:t>
            </a:r>
            <a:r>
              <a:rPr lang="it-IT" smtClean="0"/>
              <a:t>matricola nella </a:t>
            </a:r>
            <a:r>
              <a:rPr lang="it-IT" dirty="0" smtClean="0"/>
              <a:t>quale si deve intervenire.</a:t>
            </a:r>
          </a:p>
          <a:p>
            <a:r>
              <a:rPr lang="it-IT" dirty="0" smtClean="0"/>
              <a:t>Se non compare alcuna matricola significa che non è stato indicato il codice fiscale aziendale corretto oppure si è scelto un periodo nel quale non è attiva alcuna matricola aziendale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267744" y="6356350"/>
            <a:ext cx="4104456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0908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6272554" cy="4621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611560" y="404664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Nel caso in analisi è necessario scegliere la terza sezione: </a:t>
            </a:r>
          </a:p>
          <a:p>
            <a:r>
              <a:rPr lang="it-IT" b="1" dirty="0" smtClean="0"/>
              <a:t>Correzione/Regolarizzazione dati denuncia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2411760" y="6356350"/>
            <a:ext cx="4104456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  <p:sp>
        <p:nvSpPr>
          <p:cNvPr id="5" name="Freccia a destra 4"/>
          <p:cNvSpPr/>
          <p:nvPr/>
        </p:nvSpPr>
        <p:spPr>
          <a:xfrm>
            <a:off x="1259632" y="3645024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42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09" y="2060848"/>
            <a:ext cx="8820472" cy="1219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395536" y="836712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E’ possibile indicare direttamente il codice fiscale del dipendente, o il cognome, oppure selezionare la denuncia dalla lista delle errate o dalla lista completa dei dipendenti </a:t>
            </a:r>
            <a:endParaRPr lang="it-IT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33" y="3799476"/>
            <a:ext cx="8793048" cy="229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4104456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8374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8940</TotalTime>
  <Words>740</Words>
  <Application>Microsoft Office PowerPoint</Application>
  <PresentationFormat>Presentazione su schermo (4:3)</PresentationFormat>
  <Paragraphs>66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Nota di rettifica emessa con addebito ECCEDENZE CONGUAGLI CIG  ECGO-ECGS esposti con causali errate  (senza/con contributo addizionale, ecc.)</vt:lpstr>
      <vt:lpstr>Nota di rettifica emessa con addebito ECGO e simili per conguagli di CIG esposti con causali errate (senza/con contributo addizionale, ecc.)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variare TC</dc:title>
  <dc:creator>Utente Windows</dc:creator>
  <cp:lastModifiedBy>AutoBVT</cp:lastModifiedBy>
  <cp:revision>57</cp:revision>
  <cp:lastPrinted>2015-05-18T12:33:04Z</cp:lastPrinted>
  <dcterms:created xsi:type="dcterms:W3CDTF">2015-05-10T15:51:43Z</dcterms:created>
  <dcterms:modified xsi:type="dcterms:W3CDTF">2015-10-21T13:17:13Z</dcterms:modified>
</cp:coreProperties>
</file>