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2" r:id="rId2"/>
    <p:sldId id="256" r:id="rId3"/>
    <p:sldId id="262" r:id="rId4"/>
    <p:sldId id="263" r:id="rId5"/>
    <p:sldId id="269" r:id="rId6"/>
    <p:sldId id="257" r:id="rId7"/>
    <p:sldId id="259" r:id="rId8"/>
    <p:sldId id="261" r:id="rId9"/>
    <p:sldId id="264" r:id="rId10"/>
    <p:sldId id="265" r:id="rId11"/>
    <p:sldId id="270" r:id="rId12"/>
    <p:sldId id="271" r:id="rId13"/>
    <p:sldId id="273" r:id="rId14"/>
    <p:sldId id="274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852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3BA9C-0DFE-4540-9087-DDC26ADC5FAC}" type="datetimeFigureOut">
              <a:rPr lang="it-IT" smtClean="0"/>
              <a:t>21/10/2015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DCBF9-9FBB-4F8F-924C-FF141694F2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6467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Matricola da</a:t>
            </a:r>
            <a:r>
              <a:rPr lang="it-IT" baseline="0" dirty="0" smtClean="0"/>
              <a:t> utilizzare per la visualizzazione in produzione </a:t>
            </a:r>
            <a:r>
              <a:rPr lang="it-IT" dirty="0" smtClean="0">
                <a:effectLst/>
              </a:rPr>
              <a:t>8713528628 </a:t>
            </a:r>
            <a:r>
              <a:rPr lang="it-IT" baseline="0" dirty="0" smtClean="0">
                <a:effectLst/>
              </a:rPr>
              <a:t> periodo 4/2014 ricalcolare rettifica. 5/2014 variazione corretta da 12/2013 a 3/2014 variazione errate per modifica saldo da evidenziare.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DCBF9-9FBB-4F8F-924C-FF141694F2BE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346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07D79-14BE-45A8-85BF-1FB2BCB57E41}" type="datetime1">
              <a:rPr lang="it-IT" smtClean="0"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0538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298E5-77E6-44E3-9B72-C3C61DF822EA}" type="datetime1">
              <a:rPr lang="it-IT" smtClean="0"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6295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F6E9-91B8-4723-A4E0-62A59AF06E6F}" type="datetime1">
              <a:rPr lang="it-IT" smtClean="0"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472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3B2E-A084-4C8C-83CB-1D63646381C6}" type="datetime1">
              <a:rPr lang="it-IT" smtClean="0"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5786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7F00C-3814-4A43-A12D-8C1DBD1F5541}" type="datetime1">
              <a:rPr lang="it-IT" smtClean="0"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374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84E0-CB4A-4854-8F9B-410F45996633}" type="datetime1">
              <a:rPr lang="it-IT" smtClean="0"/>
              <a:t>21/10/2015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9047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77BC-2CFD-48AC-A5E4-EDD62DE33F20}" type="datetime1">
              <a:rPr lang="it-IT" smtClean="0"/>
              <a:t>21/10/2015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3184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9B83-F15F-44CD-8076-9221483E20C8}" type="datetime1">
              <a:rPr lang="it-IT" smtClean="0"/>
              <a:t>21/10/2015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6192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6EF0-C38B-4C83-AD61-582ED2691223}" type="datetime1">
              <a:rPr lang="it-IT" smtClean="0"/>
              <a:t>21/10/2015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9052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23B5-6CAD-47B5-9588-05480C2F3A32}" type="datetime1">
              <a:rPr lang="it-IT" smtClean="0"/>
              <a:t>21/10/2015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4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4CE7-8495-4AF1-B0BF-EE76189A9F26}" type="datetime1">
              <a:rPr lang="it-IT" smtClean="0"/>
              <a:t>21/10/2015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3433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2812F-6430-4E28-9424-1E9915807D03}" type="datetime1">
              <a:rPr lang="it-IT" smtClean="0"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230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inps.i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5" name="Titolo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Le aziende del Credito e Assicurazioni, ai sensi dell’articolo 72 del T.U. delle norme sugli assegni familiari, per i </a:t>
            </a:r>
            <a:r>
              <a:rPr lang="it-IT" b="1" dirty="0" smtClean="0"/>
              <a:t>lavoratori a tempo pieno </a:t>
            </a:r>
            <a:r>
              <a:rPr lang="it-IT" dirty="0" smtClean="0"/>
              <a:t>ed in costanza di rapporto di lavoro, sono tenute al versamento del contributo CUAF sull’intera retribuzione che il dipendente avrebbe percepito se avesse lavorato .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86701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69342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123728" y="6356350"/>
            <a:ext cx="4392488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56079" y="299695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Scorrere le varie pagine cliccando su Conferma fino alla schermata che contiene i Dati retributivi: cliccare sull’icona a matita per accedere e modificare i dati retributivi</a:t>
            </a:r>
            <a:endParaRPr lang="it-IT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810" y="4086225"/>
            <a:ext cx="550545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45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411760" y="6356350"/>
            <a:ext cx="4104456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772" y="2204864"/>
            <a:ext cx="692467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963709" y="836712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Nell’esempio l’indennità di allattamento non viene riconosciuta in quanto nella denuncia è assente l’elemento ANFT4 </a:t>
            </a:r>
            <a:r>
              <a:rPr lang="it-IT" dirty="0"/>
              <a:t>(v. pagina successiva</a:t>
            </a:r>
            <a:r>
              <a:rPr lang="it-IT" dirty="0" smtClean="0"/>
              <a:t>), obbligatorio per le aziende del credito, </a:t>
            </a:r>
            <a:r>
              <a:rPr lang="it-IT" dirty="0"/>
              <a:t>assicurazioni e </a:t>
            </a:r>
            <a:r>
              <a:rPr lang="it-IT" dirty="0" smtClean="0"/>
              <a:t>tributi</a:t>
            </a:r>
            <a:r>
              <a:rPr lang="it-IT" dirty="0"/>
              <a:t> </a:t>
            </a:r>
            <a:r>
              <a:rPr lang="it-IT" dirty="0" smtClean="0"/>
              <a:t>(CSC 6xxxx). </a:t>
            </a:r>
            <a:r>
              <a:rPr lang="it-IT" dirty="0"/>
              <a:t>V. </a:t>
            </a:r>
            <a:r>
              <a:rPr lang="it-IT" dirty="0" smtClean="0"/>
              <a:t>art</a:t>
            </a:r>
            <a:r>
              <a:rPr lang="it-IT" dirty="0"/>
              <a:t>. 72 del T.U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202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536504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438" y="2492896"/>
            <a:ext cx="506730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390603" y="945594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Spuntare la voce ANFT4 e inserire nel campo Imponibile la retribuzione virtuale.</a:t>
            </a:r>
          </a:p>
          <a:p>
            <a:r>
              <a:rPr lang="it-IT" dirty="0" smtClean="0"/>
              <a:t>NON indicare il contributo per non cambiare il saldo del DM originario.</a:t>
            </a:r>
          </a:p>
          <a:p>
            <a:r>
              <a:rPr lang="it-IT" dirty="0" smtClean="0"/>
              <a:t>Con questa modifica la procedura ricostruirà una variazione da integrare nel dm10 respinto o in nota di rettifica che successivamente  verrà ricalcolata con il riconoscimento del credito per allattamento</a:t>
            </a:r>
          </a:p>
        </p:txBody>
      </p:sp>
      <p:sp>
        <p:nvSpPr>
          <p:cNvPr id="6" name="CasellaDiTesto 2"/>
          <p:cNvSpPr txBox="1"/>
          <p:nvPr/>
        </p:nvSpPr>
        <p:spPr>
          <a:xfrm>
            <a:off x="395536" y="5373216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Scorrere le altre pagine senza effettuare altre variazioni, fino all’invio della denuncia variata (con rilascio della ricevuta di trasmissione).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89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332656"/>
            <a:ext cx="439248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85038"/>
            <a:ext cx="4392488" cy="170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323528" y="5877272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ricostruzione della variazione integrata con successo  annulla gli addebiti della nota di rettifica. 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779912" y="4118023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39647"/>
              </p:ext>
            </p:extLst>
          </p:nvPr>
        </p:nvGraphicFramePr>
        <p:xfrm>
          <a:off x="179512" y="2852936"/>
          <a:ext cx="4392489" cy="25202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3091"/>
                <a:gridCol w="958283"/>
                <a:gridCol w="523091"/>
                <a:gridCol w="609761"/>
                <a:gridCol w="958283"/>
                <a:gridCol w="819980"/>
              </a:tblGrid>
              <a:tr h="64673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n w="9208" cap="flat" cmpd="sng" algn="ctr">
                            <a:solidFill>
                              <a:srgbClr val="FFFFFF"/>
                            </a:solidFill>
                            <a:prstDash val="solid"/>
                            <a:round/>
                          </a:ln>
                          <a:effectLst>
                            <a:outerShdw blurRad="63500" dir="3600000" algn="tl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VARIAZIONE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749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Codice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Periodo di competenza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Tipo Lav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Tempo lavoro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Imponibile ricostruito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Importo ricostruito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4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D800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r>
                        <a:rPr lang="it-IT" sz="1100" dirty="0" smtClean="0">
                          <a:effectLst/>
                        </a:rPr>
                        <a:t>01/04/2014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-311,34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4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NR00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r>
                        <a:rPr lang="it-IT" sz="1100" dirty="0" smtClean="0">
                          <a:effectLst/>
                        </a:rPr>
                        <a:t>01/04/2014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4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2T40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r>
                        <a:rPr lang="it-IT" sz="1100" dirty="0" smtClean="0">
                          <a:effectLst/>
                        </a:rPr>
                        <a:t>01/04/2014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00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1424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0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887328"/>
              </p:ext>
            </p:extLst>
          </p:nvPr>
        </p:nvGraphicFramePr>
        <p:xfrm>
          <a:off x="4572001" y="2852936"/>
          <a:ext cx="4537710" cy="25202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385"/>
                <a:gridCol w="989965"/>
                <a:gridCol w="540385"/>
                <a:gridCol w="629920"/>
                <a:gridCol w="989965"/>
                <a:gridCol w="847090"/>
              </a:tblGrid>
              <a:tr h="693039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n w="9208" cap="flat" cmpd="sng" algn="ctr">
                            <a:solidFill>
                              <a:srgbClr val="FFFFFF"/>
                            </a:solidFill>
                            <a:prstDash val="solid"/>
                            <a:round/>
                          </a:ln>
                          <a:effectLst>
                            <a:outerShdw blurRad="63500" dir="3600000" algn="tl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ORIGINALE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744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Codice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Periodo di competenza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Tipo Lav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Tempo lavoro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Imponibile ricostruito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Importo ricostruito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9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D800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r>
                        <a:rPr lang="it-IT" sz="1100" dirty="0" smtClean="0">
                          <a:effectLst/>
                        </a:rPr>
                        <a:t>01/04/2014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-311,34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9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NR00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r>
                        <a:rPr lang="it-IT" sz="1100" dirty="0" smtClean="0">
                          <a:effectLst/>
                        </a:rPr>
                        <a:t>01/04/2014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9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2T40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r>
                        <a:rPr lang="it-IT" sz="1100" dirty="0" smtClean="0">
                          <a:effectLst/>
                        </a:rPr>
                        <a:t>01/04/2014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00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1424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0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1403648" y="548680"/>
            <a:ext cx="1152128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000" dirty="0" smtClean="0"/>
              <a:t>VERDI</a:t>
            </a:r>
            <a:endParaRPr lang="it-IT" sz="10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3851920" y="548680"/>
            <a:ext cx="648072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000" dirty="0" smtClean="0"/>
              <a:t>PAOLA</a:t>
            </a:r>
            <a:endParaRPr lang="it-IT" sz="1000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5868144" y="592034"/>
            <a:ext cx="1152128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000" dirty="0" smtClean="0"/>
              <a:t>VERDI</a:t>
            </a:r>
            <a:endParaRPr lang="it-IT" sz="10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8316416" y="530478"/>
            <a:ext cx="72008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000" dirty="0" smtClean="0"/>
              <a:t>PAOLA</a:t>
            </a:r>
            <a:endParaRPr lang="it-IT" sz="1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0" y="-387424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In gestione Contributiva la denuncia contiene il codice D800.</a:t>
            </a:r>
          </a:p>
          <a:p>
            <a:r>
              <a:rPr lang="it-IT" dirty="0"/>
              <a:t>La variazione espone il codice xT4 dove la x corrisponde alla qualifica del lavoratore</a:t>
            </a:r>
          </a:p>
        </p:txBody>
      </p:sp>
    </p:spTree>
    <p:extLst>
      <p:ext uri="{BB962C8B-B14F-4D97-AF65-F5344CB8AC3E}">
        <p14:creationId xmlns:p14="http://schemas.microsoft.com/office/powerpoint/2010/main" val="135275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95" y="764257"/>
            <a:ext cx="8201025" cy="539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reccia a destra 2"/>
          <p:cNvSpPr/>
          <p:nvPr/>
        </p:nvSpPr>
        <p:spPr>
          <a:xfrm>
            <a:off x="107504" y="5085184"/>
            <a:ext cx="363984" cy="7200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4932040" y="5373216"/>
            <a:ext cx="363984" cy="7200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71488" y="1340768"/>
            <a:ext cx="122019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3347864" y="1340768"/>
            <a:ext cx="1194083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arrotondato 6"/>
          <p:cNvSpPr/>
          <p:nvPr/>
        </p:nvSpPr>
        <p:spPr>
          <a:xfrm>
            <a:off x="1835696" y="1340768"/>
            <a:ext cx="864096" cy="457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3347864" y="5092580"/>
            <a:ext cx="158417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347864" y="5075892"/>
            <a:ext cx="1584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 smtClean="0"/>
              <a:t>1424,00                         9,68</a:t>
            </a:r>
            <a:endParaRPr lang="it-IT" sz="10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508104" y="5277246"/>
            <a:ext cx="15121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508104" y="5271011"/>
            <a:ext cx="1584176" cy="2462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000" dirty="0" smtClean="0"/>
              <a:t>311,34                311,34</a:t>
            </a:r>
            <a:endParaRPr lang="it-IT" sz="10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3347864" y="5277247"/>
            <a:ext cx="1584176" cy="2399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7818789" y="5043631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 smtClean="0"/>
              <a:t>9,68</a:t>
            </a: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72260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5616624"/>
          </a:xfrm>
        </p:spPr>
        <p:txBody>
          <a:bodyPr>
            <a:noAutofit/>
          </a:bodyPr>
          <a:lstStyle/>
          <a:p>
            <a:pPr algn="l"/>
            <a:r>
              <a:rPr lang="it-IT" sz="3600" dirty="0" smtClean="0"/>
              <a:t>Come inserire </a:t>
            </a:r>
            <a:r>
              <a:rPr lang="it-IT" sz="3600" dirty="0"/>
              <a:t>informazioni relative alla </a:t>
            </a:r>
            <a:r>
              <a:rPr lang="it-IT" sz="3600" dirty="0" smtClean="0"/>
              <a:t>mancata contribuzione ANF</a:t>
            </a:r>
            <a:r>
              <a:rPr lang="it-IT" sz="3600" dirty="0"/>
              <a:t> </a:t>
            </a:r>
            <a:r>
              <a:rPr lang="it-IT" sz="3600" dirty="0" smtClean="0"/>
              <a:t>in presenza 				di:</a:t>
            </a:r>
            <a:r>
              <a:rPr lang="it-IT" sz="1800" dirty="0" smtClean="0"/>
              <a:t/>
            </a:r>
            <a:br>
              <a:rPr lang="it-IT" sz="1800" dirty="0" smtClean="0"/>
            </a:br>
            <a:r>
              <a:rPr lang="it-IT" sz="3600" dirty="0" smtClean="0">
                <a:sym typeface="Symbol"/>
              </a:rPr>
              <a:t> </a:t>
            </a:r>
            <a:r>
              <a:rPr lang="it-IT" sz="3600" dirty="0" smtClean="0"/>
              <a:t>denuncia errata e respinta dalla sede per assenza 2T4</a:t>
            </a:r>
            <a:r>
              <a:rPr lang="it-IT" sz="3600" dirty="0"/>
              <a:t/>
            </a:r>
            <a:br>
              <a:rPr lang="it-IT" sz="3600" dirty="0"/>
            </a:br>
            <a:r>
              <a:rPr lang="it-IT" sz="3600" dirty="0" smtClean="0">
                <a:sym typeface="Symbol"/>
              </a:rPr>
              <a:t> presenza di </a:t>
            </a:r>
            <a:r>
              <a:rPr lang="it-IT" sz="3600" dirty="0" smtClean="0"/>
              <a:t>nota di rettifica per mancato riconoscimento dell’indennità di maternità, allattamento e altri congedi parentali .</a:t>
            </a:r>
            <a:endParaRPr lang="it-IT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5040560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161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it-IT" sz="1800" dirty="0"/>
              <a:t>Per correggere una denuncia errata, respinta dalla sede, oppure per ricalcolare una nota di rettifica,  è possibile variare la denuncia utilizzando le opzioni messe a disposizione nel sito </a:t>
            </a:r>
          </a:p>
          <a:p>
            <a:pPr marL="0" indent="0">
              <a:buNone/>
            </a:pPr>
            <a:r>
              <a:rPr lang="it-IT" sz="1800" dirty="0" smtClean="0">
                <a:hlinkClick r:id="rId2"/>
              </a:rPr>
              <a:t>www.inps.it</a:t>
            </a:r>
            <a:r>
              <a:rPr lang="it-IT" sz="1800" dirty="0" smtClean="0"/>
              <a:t> - Servizi on line - Accedi ai servizi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48880"/>
            <a:ext cx="8289751" cy="3130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979712" y="6381328"/>
            <a:ext cx="4608512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340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327652"/>
            <a:ext cx="3708238" cy="1909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561975"/>
            <a:ext cx="2000250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365" y="1916832"/>
            <a:ext cx="1971675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051720" y="6381328"/>
            <a:ext cx="4544144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5419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206767" y="6335370"/>
            <a:ext cx="4040088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849" y="1196752"/>
            <a:ext cx="6113247" cy="3258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611560" y="739295"/>
            <a:ext cx="7390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Digitare Codice fiscale e PIN e selezionare il profilo nella maschera successiva</a:t>
            </a:r>
            <a:endParaRPr lang="it-IT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077073"/>
            <a:ext cx="4347371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578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20688"/>
            <a:ext cx="4416344" cy="362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062659"/>
            <a:ext cx="4391025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5436096" y="1700808"/>
            <a:ext cx="3057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Scegliere Variazione </a:t>
            </a:r>
            <a:r>
              <a:rPr lang="it-IT" dirty="0" err="1" smtClean="0"/>
              <a:t>Uniemens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885558" y="5519989"/>
            <a:ext cx="7213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Nella maschera successiva indicare il codice fiscale aziendale e selezionare il periodo da variare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544207" y="6381328"/>
            <a:ext cx="3896072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906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052736"/>
            <a:ext cx="543877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3048000"/>
            <a:ext cx="88582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251521" y="4293096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Selezionare la </a:t>
            </a:r>
            <a:r>
              <a:rPr lang="it-IT" smtClean="0"/>
              <a:t>matricola nella </a:t>
            </a:r>
            <a:r>
              <a:rPr lang="it-IT" dirty="0" smtClean="0"/>
              <a:t>quale si deve intervenire.</a:t>
            </a:r>
          </a:p>
          <a:p>
            <a:r>
              <a:rPr lang="it-IT" dirty="0" smtClean="0"/>
              <a:t>Se non compare alcuna matricola significa che non è stato indicato il codice fiscale aziendale corretto oppure si è scelto un periodo nel quale non è attiva alcuna matricola aziendale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267744" y="6356350"/>
            <a:ext cx="4104456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2419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84784"/>
            <a:ext cx="6272554" cy="4621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611560" y="404664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 caso si debba variare il Tipo Contribuzione nella denuncia individuale di un dipendente, è necessario scegliere la terza sezione: </a:t>
            </a:r>
          </a:p>
          <a:p>
            <a:r>
              <a:rPr lang="it-IT" b="1" dirty="0" smtClean="0"/>
              <a:t>Correzione/Regolarizzazione dati denuncia</a:t>
            </a:r>
            <a:endParaRPr lang="it-IT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2411760" y="6356350"/>
            <a:ext cx="4104456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  <p:sp>
        <p:nvSpPr>
          <p:cNvPr id="4" name="Freccia a destra 3"/>
          <p:cNvSpPr/>
          <p:nvPr/>
        </p:nvSpPr>
        <p:spPr>
          <a:xfrm>
            <a:off x="539552" y="3795725"/>
            <a:ext cx="115212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62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09" y="2060848"/>
            <a:ext cx="8820472" cy="1219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395536" y="836712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E’ possibile indicare direttamente il codice fiscale del dipendente, o il cognome, oppure selezionare la denuncia dalla lista delle errate o dalla lista completa dei dipendenti </a:t>
            </a:r>
            <a:endParaRPr lang="it-IT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33" y="3795185"/>
            <a:ext cx="8793048" cy="229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4104456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382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2188</TotalTime>
  <Words>617</Words>
  <Application>Microsoft Office PowerPoint</Application>
  <PresentationFormat>Presentazione su schermo (4:3)</PresentationFormat>
  <Paragraphs>94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Presentazione standard di PowerPoint</vt:lpstr>
      <vt:lpstr>Come inserire informazioni relative alla mancata contribuzione ANF in presenza     di:  denuncia errata e respinta dalla sede per assenza 2T4  presenza di nota di rettifica per mancato riconoscimento dell’indennità di maternità, allattamento e altri congedi parentali .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variare TC</dc:title>
  <dc:creator>Utente Windows</dc:creator>
  <cp:lastModifiedBy>AutoBVT</cp:lastModifiedBy>
  <cp:revision>51</cp:revision>
  <dcterms:created xsi:type="dcterms:W3CDTF">2015-05-10T15:51:43Z</dcterms:created>
  <dcterms:modified xsi:type="dcterms:W3CDTF">2015-10-21T13:16:44Z</dcterms:modified>
</cp:coreProperties>
</file>